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RtMHYIRulEn8usrhI3CzYFkkE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hyperlink" Target="https://docs.google.com/document/d/1NSRWRgv1Cu9FyllDc034eY71nnSJIlEEbxW-G0VO55E/edi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NSRWRgv1Cu9FyllDc034eY71nnSJIlEEbxW-G0VO55E/edit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27" y="0"/>
            <a:ext cx="64515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Tale of Two Theories…</a:t>
            </a:r>
            <a:endParaRPr/>
          </a:p>
        </p:txBody>
      </p:sp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 u="sng"/>
              <a:t>Airborne</a:t>
            </a:r>
            <a:endParaRPr sz="20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Inhalation of a poison given off by dead or contaminated organic matter (like sewage) which enters the body through the lungs and poisons the blood.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 u="sng"/>
              <a:t>Waterborne</a:t>
            </a:r>
            <a:endParaRPr sz="20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/>
              <a:t>Ingestion of “excretions of the sick” which contain a living organism which infects the gastrointestinal system (guts). </a:t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143" y="2749325"/>
            <a:ext cx="2196999" cy="20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243" y="2749325"/>
            <a:ext cx="1700508" cy="1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86270" l="0" r="0" t="0"/>
          <a:stretch/>
        </p:blipFill>
        <p:spPr>
          <a:xfrm>
            <a:off x="506450" y="224125"/>
            <a:ext cx="8131098" cy="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0125"/>
            <a:ext cx="8839204" cy="397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Good proposed explanations (hypotheses) are…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Mechanistic: Connects A and B</a:t>
            </a:r>
            <a:endParaRPr sz="23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Characteristics are not mechanisms!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Measurable: We can test with experiments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Distinguishable: Leads to different predictions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45825" y="1152475"/>
            <a:ext cx="5776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Francis Moon, Lord Mayor of London 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highlight>
                  <a:srgbClr val="FFF2CC"/>
                </a:highlight>
              </a:rPr>
              <a:t>Airborne-Poverty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People get cholera after inhaling polluted air but also infect each other in severely overcrowded quarters with unsanitary conditions (improved sanitary conditions would reduce disease risk).</a:t>
            </a:r>
            <a:r>
              <a:rPr i="1" lang="en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(...)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575" y="1152475"/>
            <a:ext cx="2311175" cy="37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75" y="3842675"/>
            <a:ext cx="53721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45825" y="771475"/>
            <a:ext cx="524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Edwin Chadwick, Sanitation Commissioner, General Board of Health</a:t>
            </a:r>
            <a:endParaRPr b="1" sz="16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2CC"/>
                </a:highlight>
              </a:rPr>
              <a:t>Locally Airborne - Non-contagious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 People get sick by inhaling locally polluted air (e.g. coming from the pest field: move away from pest field) or ingesting something that was air-polluted. </a:t>
            </a:r>
            <a:r>
              <a:rPr lang="en" sz="2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850" y="865325"/>
            <a:ext cx="2695000" cy="3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 rotWithShape="1">
          <a:blip r:embed="rId5">
            <a:alphaModFix/>
          </a:blip>
          <a:srcRect b="8502" l="0" r="882" t="8136"/>
          <a:stretch/>
        </p:blipFill>
        <p:spPr>
          <a:xfrm>
            <a:off x="546125" y="2894225"/>
            <a:ext cx="4822849" cy="1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84" name="Google Shape;84;p5"/>
          <p:cNvSpPr txBox="1"/>
          <p:nvPr>
            <p:ph idx="1" type="body"/>
          </p:nvPr>
        </p:nvSpPr>
        <p:spPr>
          <a:xfrm>
            <a:off x="45825" y="847675"/>
            <a:ext cx="528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A Night-Soil Man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Generally Airborne-Noncontagious: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People get cholera by inhaling generally polluted air (source is somewhere from earth's surface: hard to avoid unless you leave the area). </a:t>
            </a: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799" y="927350"/>
            <a:ext cx="2921921" cy="38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5">
            <a:alphaModFix/>
          </a:blip>
          <a:srcRect b="0" l="1419" r="0" t="0"/>
          <a:stretch/>
        </p:blipFill>
        <p:spPr>
          <a:xfrm>
            <a:off x="438575" y="3016075"/>
            <a:ext cx="4771375" cy="20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45825" y="923875"/>
            <a:ext cx="507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William Farr, Registrar General of London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Airborne-Elevation: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People get cholera after inhaling polluted air that settles in low elevation areas (move out of low-elevation areas).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899" y="1030000"/>
            <a:ext cx="2722549" cy="36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25" y="2668150"/>
            <a:ext cx="4696475" cy="23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45825" y="1000075"/>
            <a:ext cx="53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Dr. William Rogers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75" y="1076274"/>
            <a:ext cx="2914493" cy="37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8502" l="0" r="29253" t="8136"/>
          <a:stretch/>
        </p:blipFill>
        <p:spPr>
          <a:xfrm>
            <a:off x="1144225" y="3064525"/>
            <a:ext cx="3442300" cy="1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100" y="3106625"/>
            <a:ext cx="1247300" cy="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85755" r="0" t="0"/>
          <a:stretch/>
        </p:blipFill>
        <p:spPr>
          <a:xfrm>
            <a:off x="2103125" y="3780975"/>
            <a:ext cx="774500" cy="8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 txBox="1"/>
          <p:nvPr/>
        </p:nvSpPr>
        <p:spPr>
          <a:xfrm>
            <a:off x="65174" y="1407507"/>
            <a:ext cx="48144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2CC"/>
                </a:highlight>
              </a:rPr>
              <a:t>Locally Airborne - Non-contagious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:   People get sick by inhaling locally polluted air (e.g. coming from sewage through gullies: avoid inhaling air from sewers ). </a:t>
            </a:r>
            <a:r>
              <a:rPr lang="en" sz="2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Explanations for cholera (19th Century London)</a:t>
            </a:r>
            <a:endParaRPr/>
          </a:p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45825" y="1152475"/>
            <a:ext cx="496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Blanche Smith, Wife of a Brass Finisher</a:t>
            </a:r>
            <a:endParaRPr b="1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Airborne-Contagious: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People infect each other through the air (students will find this familiar because of covid: greater distancing would reduce risk).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0125" y="1152475"/>
            <a:ext cx="2931525" cy="37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25" y="3140850"/>
            <a:ext cx="53721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John Snow</a:t>
            </a:r>
            <a:endParaRPr/>
          </a:p>
        </p:txBody>
      </p:sp>
      <p:sp>
        <p:nvSpPr>
          <p:cNvPr id="119" name="Google Shape;119;p9"/>
          <p:cNvSpPr txBox="1"/>
          <p:nvPr>
            <p:ph idx="1" type="body"/>
          </p:nvPr>
        </p:nvSpPr>
        <p:spPr>
          <a:xfrm>
            <a:off x="311700" y="1152475"/>
            <a:ext cx="5513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Doctor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Noticed that cholera affected the gastrointestinal system (guts)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Hypothesized that contaminated drinking water was the cause of cholera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in the majority at the time </a:t>
            </a:r>
            <a:r>
              <a:rPr lang="en"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(...)</a:t>
            </a:r>
            <a:endParaRPr sz="2000"/>
          </a:p>
        </p:txBody>
      </p:sp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903" y="445026"/>
            <a:ext cx="2749399" cy="404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25" y="3515675"/>
            <a:ext cx="4587050" cy="12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